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Callegari" initials="TC" lastIdx="1" clrIdx="0">
    <p:extLst>
      <p:ext uri="{19B8F6BF-5375-455C-9EA6-DF929625EA0E}">
        <p15:presenceInfo xmlns:p15="http://schemas.microsoft.com/office/powerpoint/2012/main" userId="12882a7df8ed5e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9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0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11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52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3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5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53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9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6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5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1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6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6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8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35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5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microsoft.com/office/2007/relationships/hdphoto" Target="../media/hdphoto6.wdp"/><Relationship Id="rId7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3.web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microsoft.com/office/2007/relationships/hdphoto" Target="../media/hdphoto8.wdp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tanding in front of a sunset over a body of water&#10;&#10;Description automatically generated">
            <a:extLst>
              <a:ext uri="{FF2B5EF4-FFF2-40B4-BE49-F238E27FC236}">
                <a16:creationId xmlns:a16="http://schemas.microsoft.com/office/drawing/2014/main" id="{07047E70-434F-4A99-9AB1-2ECAA6546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05" y="0"/>
            <a:ext cx="12285305" cy="8177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0924C-779C-4325-B0E1-745CC51FC655}"/>
              </a:ext>
            </a:extLst>
          </p:cNvPr>
          <p:cNvSpPr txBox="1"/>
          <p:nvPr/>
        </p:nvSpPr>
        <p:spPr>
          <a:xfrm>
            <a:off x="245706" y="1935512"/>
            <a:ext cx="133800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latin typeface="Futura Md BT" panose="020B0602020204020303" pitchFamily="34" charset="0"/>
              </a:rPr>
              <a:t>Scouting with AI</a:t>
            </a:r>
            <a:endParaRPr lang="en-CA" sz="12000" b="1" dirty="0">
              <a:latin typeface="Futura Md BT" panose="020B06020202040203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96549-B366-4A5C-BC50-8AFD1AE85C94}"/>
              </a:ext>
            </a:extLst>
          </p:cNvPr>
          <p:cNvSpPr txBox="1"/>
          <p:nvPr/>
        </p:nvSpPr>
        <p:spPr>
          <a:xfrm>
            <a:off x="4089919" y="4929312"/>
            <a:ext cx="40121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3175" cmpd="dbl">
                  <a:noFill/>
                </a:ln>
                <a:latin typeface="Futura Md BT" panose="020B0602020204020303" pitchFamily="34" charset="0"/>
              </a:rPr>
              <a:t>UNIVERSITY of TORONTO</a:t>
            </a:r>
            <a:endParaRPr lang="en-CA" b="1" dirty="0">
              <a:ln w="3175" cmpd="dbl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C99AD-0750-4F43-89F7-2A8B19CBDAAE}"/>
              </a:ext>
            </a:extLst>
          </p:cNvPr>
          <p:cNvSpPr txBox="1"/>
          <p:nvPr/>
        </p:nvSpPr>
        <p:spPr>
          <a:xfrm>
            <a:off x="5621692" y="5999213"/>
            <a:ext cx="10652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 w="3175" cmpd="thickThin">
                  <a:noFill/>
                </a:ln>
                <a:latin typeface="Futura Md BT" panose="020B0602020204020303" pitchFamily="34" charset="0"/>
              </a:rPr>
              <a:t>2019</a:t>
            </a:r>
            <a:endParaRPr lang="en-CA" sz="2400" dirty="0">
              <a:ln w="3175" cmpd="thickThin">
                <a:noFill/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7FCF0-1115-4F51-953D-6A9D43123A14}"/>
              </a:ext>
            </a:extLst>
          </p:cNvPr>
          <p:cNvSpPr txBox="1"/>
          <p:nvPr/>
        </p:nvSpPr>
        <p:spPr>
          <a:xfrm>
            <a:off x="9445682" y="387151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Tom Callegari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06E33-E4B0-4404-96AD-B84123BA42B5}"/>
              </a:ext>
            </a:extLst>
          </p:cNvPr>
          <p:cNvSpPr txBox="1"/>
          <p:nvPr/>
        </p:nvSpPr>
        <p:spPr>
          <a:xfrm>
            <a:off x="4827038" y="5580136"/>
            <a:ext cx="293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3175" cmpd="thickThin">
                  <a:noFill/>
                </a:ln>
                <a:latin typeface="Futura Md BT" panose="020B0602020204020303" pitchFamily="34" charset="0"/>
              </a:rPr>
              <a:t>Data Analytics Bootcamp</a:t>
            </a:r>
            <a:endParaRPr lang="en-CA" dirty="0">
              <a:ln w="3175" cmpd="thickThin">
                <a:noFill/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572F7-1DC3-422C-947C-23BFAB7B7A28}"/>
              </a:ext>
            </a:extLst>
          </p:cNvPr>
          <p:cNvSpPr txBox="1"/>
          <p:nvPr/>
        </p:nvSpPr>
        <p:spPr>
          <a:xfrm>
            <a:off x="4142404" y="5285233"/>
            <a:ext cx="402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3175" cmpd="thickThin">
                  <a:noFill/>
                </a:ln>
                <a:latin typeface="Futura Md BT" panose="020B0602020204020303" pitchFamily="34" charset="0"/>
              </a:rPr>
              <a:t>SCHOOL of CONTINUING STUDIES</a:t>
            </a:r>
            <a:endParaRPr lang="en-CA" b="1" dirty="0">
              <a:ln w="3175" cmpd="thickThin">
                <a:noFill/>
              </a:ln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9C9CC-220F-4AAB-B26A-657DDDAB2C12}"/>
              </a:ext>
            </a:extLst>
          </p:cNvPr>
          <p:cNvCxnSpPr>
            <a:cxnSpLocks/>
          </p:cNvCxnSpPr>
          <p:nvPr/>
        </p:nvCxnSpPr>
        <p:spPr>
          <a:xfrm flipV="1">
            <a:off x="447870" y="3832929"/>
            <a:ext cx="11007009" cy="18944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6020E164-EDC5-4B7A-B875-A46F2D021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33649" cy="6858001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23EEB-B635-4E4C-B5B9-F68A5B750612}"/>
              </a:ext>
            </a:extLst>
          </p:cNvPr>
          <p:cNvSpPr txBox="1"/>
          <p:nvPr/>
        </p:nvSpPr>
        <p:spPr>
          <a:xfrm>
            <a:off x="0" y="45013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Futura Md BT" panose="020B0602020204020303" pitchFamily="34" charset="0"/>
              </a:rPr>
              <a:t>INTRODUCTION</a:t>
            </a:r>
            <a:endParaRPr lang="en-CA" sz="1600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79ACA-F288-4161-A830-8B0AD3F880AC}"/>
              </a:ext>
            </a:extLst>
          </p:cNvPr>
          <p:cNvSpPr txBox="1"/>
          <p:nvPr/>
        </p:nvSpPr>
        <p:spPr>
          <a:xfrm>
            <a:off x="2507893" y="391895"/>
            <a:ext cx="807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“It’s not a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science</a:t>
            </a:r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, it’s definitely an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art</a:t>
            </a:r>
            <a:r>
              <a:rPr lang="en-CA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cs typeface="Arabic Typesetting" panose="020B0604020202020204" pitchFamily="66" charset="-78"/>
              </a:rPr>
              <a:t>.</a:t>
            </a:r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”</a:t>
            </a:r>
            <a:endParaRPr lang="en-CA" sz="2000" dirty="0">
              <a:latin typeface="Futura Md BT" panose="020B06020202040203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6C191-B502-44BB-B2DE-1C73CEEDCA7F}"/>
              </a:ext>
            </a:extLst>
          </p:cNvPr>
          <p:cNvSpPr txBox="1"/>
          <p:nvPr/>
        </p:nvSpPr>
        <p:spPr>
          <a:xfrm>
            <a:off x="2445300" y="1004681"/>
            <a:ext cx="8199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Futura Md BT" panose="020B0602020204020303" pitchFamily="34" charset="0"/>
              </a:rPr>
              <a:t>Kevin Cheveldayoff, Winnipeg Jets GM</a:t>
            </a:r>
            <a:endParaRPr lang="en-C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3AFEA-152D-4F20-90F2-B1A39F0336AE}"/>
              </a:ext>
            </a:extLst>
          </p:cNvPr>
          <p:cNvSpPr txBox="1"/>
          <p:nvPr/>
        </p:nvSpPr>
        <p:spPr>
          <a:xfrm>
            <a:off x="2889187" y="1428933"/>
            <a:ext cx="801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>
                <a:latin typeface="Futura Md BT" panose="020B0602020204020303" pitchFamily="34" charset="0"/>
                <a:cs typeface="Arabic Typesetting" panose="020B0604020202020204" pitchFamily="66" charset="-78"/>
              </a:rPr>
              <a:t>“</a:t>
            </a:r>
            <a:r>
              <a:rPr lang="en-CA" sz="2000" i="1" dirty="0">
                <a:latin typeface="Futura Md BT" panose="020B0602020204020303" pitchFamily="34" charset="0"/>
              </a:rPr>
              <a:t>The hardest part is the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judging</a:t>
            </a:r>
            <a:r>
              <a:rPr lang="en-CA" sz="2000" i="1" dirty="0">
                <a:latin typeface="Futura Md BT" panose="020B0602020204020303" pitchFamily="34" charset="0"/>
              </a:rPr>
              <a:t> truly doesn’t come for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years</a:t>
            </a:r>
            <a:r>
              <a:rPr lang="en-CA" sz="2000" i="1" dirty="0">
                <a:latin typeface="Futura Md BT" panose="020B0602020204020303" pitchFamily="34" charset="0"/>
              </a:rPr>
              <a:t> to come. The big thing about the draft is it’s all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based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on </a:t>
            </a:r>
            <a:r>
              <a:rPr lang="en-CA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projections</a:t>
            </a:r>
            <a:r>
              <a:rPr lang="en-CA" sz="2000" i="1" dirty="0">
                <a:latin typeface="Futura Md BT" panose="020B0602020204020303" pitchFamily="34" charset="0"/>
              </a:rPr>
              <a:t>. It’s the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ability</a:t>
            </a:r>
            <a:r>
              <a:rPr lang="en-CA" sz="2000" i="1" dirty="0">
                <a:latin typeface="Futura Md BT" panose="020B0602020204020303" pitchFamily="34" charset="0"/>
              </a:rPr>
              <a:t> to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project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and show some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blind faith</a:t>
            </a:r>
            <a:r>
              <a:rPr lang="en-CA" sz="2000" i="1" dirty="0">
                <a:latin typeface="Futura Md BT" panose="020B0602020204020303" pitchFamily="34" charset="0"/>
              </a:rPr>
              <a:t> on players that show </a:t>
            </a:r>
            <a:r>
              <a:rPr lang="en-CA" sz="2000" b="1" i="1" dirty="0">
                <a:latin typeface="Futura Md BT" panose="020B0602020204020303" pitchFamily="34" charset="0"/>
              </a:rPr>
              <a:t>some</a:t>
            </a:r>
            <a:r>
              <a:rPr lang="en-CA" sz="2800" b="1" i="1" dirty="0">
                <a:solidFill>
                  <a:srgbClr val="0070C0"/>
                </a:solidFill>
                <a:latin typeface="Futura Md BT" panose="020B0602020204020303" pitchFamily="34" charset="0"/>
              </a:rPr>
              <a:t> </a:t>
            </a:r>
            <a:r>
              <a:rPr lang="en-CA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utura Md BT" panose="020B0602020204020303" pitchFamily="34" charset="0"/>
              </a:rPr>
              <a:t>attributes</a:t>
            </a:r>
            <a:r>
              <a:rPr lang="en-CA" sz="2800" b="1" i="1" dirty="0">
                <a:latin typeface="Futura Md BT" panose="020B0602020204020303" pitchFamily="34" charset="0"/>
              </a:rPr>
              <a:t> </a:t>
            </a:r>
            <a:r>
              <a:rPr lang="en-CA" sz="2000" i="1" dirty="0">
                <a:latin typeface="Futura Md BT" panose="020B0602020204020303" pitchFamily="34" charset="0"/>
              </a:rPr>
              <a:t>that you think can be developed. </a:t>
            </a:r>
            <a:r>
              <a:rPr lang="en-CA" i="1" dirty="0">
                <a:latin typeface="Futura Md BT" panose="020B0602020204020303" pitchFamily="34" charset="0"/>
              </a:rPr>
              <a:t>”</a:t>
            </a:r>
            <a:endParaRPr lang="en-CA" sz="2000" i="1" dirty="0">
              <a:latin typeface="Futura Md BT" panose="020B0602020204020303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7077B-B5E8-45CF-92DE-BBDA901465D0}"/>
              </a:ext>
            </a:extLst>
          </p:cNvPr>
          <p:cNvSpPr txBox="1"/>
          <p:nvPr/>
        </p:nvSpPr>
        <p:spPr>
          <a:xfrm>
            <a:off x="5032990" y="3850263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is the NHL Draft?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0A16A-0D7A-4607-8422-EDEFA5181270}"/>
              </a:ext>
            </a:extLst>
          </p:cNvPr>
          <p:cNvSpPr txBox="1"/>
          <p:nvPr/>
        </p:nvSpPr>
        <p:spPr>
          <a:xfrm>
            <a:off x="5044849" y="440883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players are eligible?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2387E-5B44-4C42-9EAB-032066280D44}"/>
              </a:ext>
            </a:extLst>
          </p:cNvPr>
          <p:cNvSpPr txBox="1"/>
          <p:nvPr/>
        </p:nvSpPr>
        <p:spPr>
          <a:xfrm>
            <a:off x="5044849" y="496740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Why is it important?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0487C-03CE-4DDA-84AD-5333A52BAA99}"/>
              </a:ext>
            </a:extLst>
          </p:cNvPr>
          <p:cNvSpPr txBox="1"/>
          <p:nvPr/>
        </p:nvSpPr>
        <p:spPr>
          <a:xfrm>
            <a:off x="5044849" y="5525972"/>
            <a:ext cx="449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Why scout with data and AI?</a:t>
            </a:r>
            <a:endParaRPr lang="en-CA" sz="2400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0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lane with a sunset in the background&#10;&#10;Description automatically generated">
            <a:extLst>
              <a:ext uri="{FF2B5EF4-FFF2-40B4-BE49-F238E27FC236}">
                <a16:creationId xmlns:a16="http://schemas.microsoft.com/office/drawing/2014/main" id="{31C76404-2707-4576-A3C3-B2377F3E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62383" cy="68580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23EEB-B635-4E4C-B5B9-F68A5B750612}"/>
              </a:ext>
            </a:extLst>
          </p:cNvPr>
          <p:cNvSpPr txBox="1"/>
          <p:nvPr/>
        </p:nvSpPr>
        <p:spPr>
          <a:xfrm>
            <a:off x="-281793" y="396002"/>
            <a:ext cx="224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12700">
                  <a:noFill/>
                </a:ln>
                <a:latin typeface="Futura Md BT" panose="020B0602020204020303" pitchFamily="34" charset="0"/>
              </a:rPr>
              <a:t>PROBLEM BREAKDOWN</a:t>
            </a:r>
            <a:endParaRPr lang="en-CA" sz="2000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D7301-E433-44C6-93E9-816CBF89D125}"/>
              </a:ext>
            </a:extLst>
          </p:cNvPr>
          <p:cNvSpPr txBox="1"/>
          <p:nvPr/>
        </p:nvSpPr>
        <p:spPr>
          <a:xfrm>
            <a:off x="1994967" y="327300"/>
            <a:ext cx="4993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How do the CHL and NHL relate?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52D07-040F-450C-A236-D5620B570A65}"/>
              </a:ext>
            </a:extLst>
          </p:cNvPr>
          <p:cNvSpPr txBox="1"/>
          <p:nvPr/>
        </p:nvSpPr>
        <p:spPr>
          <a:xfrm>
            <a:off x="2835826" y="2466271"/>
            <a:ext cx="377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data is available?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B5D69-2F0E-459B-A7C7-060AF2977AAD}"/>
              </a:ext>
            </a:extLst>
          </p:cNvPr>
          <p:cNvSpPr txBox="1"/>
          <p:nvPr/>
        </p:nvSpPr>
        <p:spPr>
          <a:xfrm>
            <a:off x="3218058" y="3351542"/>
            <a:ext cx="403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To approximate a function for projecting player potential to some point in future time, enough of the “right” data must be collected.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88721-7A5B-4B12-A6EA-FF077546D2AE}"/>
              </a:ext>
            </a:extLst>
          </p:cNvPr>
          <p:cNvSpPr txBox="1"/>
          <p:nvPr/>
        </p:nvSpPr>
        <p:spPr>
          <a:xfrm>
            <a:off x="2846219" y="4852427"/>
            <a:ext cx="377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What data can be used?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28D70-06C5-4028-A7FB-CA82B6C6A590}"/>
              </a:ext>
            </a:extLst>
          </p:cNvPr>
          <p:cNvSpPr txBox="1"/>
          <p:nvPr/>
        </p:nvSpPr>
        <p:spPr>
          <a:xfrm>
            <a:off x="2842310" y="5614648"/>
            <a:ext cx="403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How should the data be organized?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pic>
        <p:nvPicPr>
          <p:cNvPr id="26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93711D-7BCD-47BD-AB8D-F070A34D0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94" y="590583"/>
            <a:ext cx="4019843" cy="2337353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E9D4C396-F195-41E1-AFAF-436C51C8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30" y="720229"/>
            <a:ext cx="752413" cy="752413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D71A61-D774-4302-A83F-6D4F4631A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93" y="3429000"/>
            <a:ext cx="4030885" cy="3214315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72E194E-C893-44EE-B49B-E02DE00DBA56}"/>
              </a:ext>
            </a:extLst>
          </p:cNvPr>
          <p:cNvCxnSpPr/>
          <p:nvPr/>
        </p:nvCxnSpPr>
        <p:spPr>
          <a:xfrm rot="16200000" flipH="1">
            <a:off x="2690124" y="3291880"/>
            <a:ext cx="773497" cy="184799"/>
          </a:xfrm>
          <a:prstGeom prst="bentConnector3">
            <a:avLst>
              <a:gd name="adj1" fmla="val 101871"/>
            </a:avLst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22176-81BB-4A12-84A7-07967C3D6FB1}"/>
              </a:ext>
            </a:extLst>
          </p:cNvPr>
          <p:cNvSpPr txBox="1"/>
          <p:nvPr/>
        </p:nvSpPr>
        <p:spPr>
          <a:xfrm>
            <a:off x="2443395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05481-E6D7-4711-B9E9-4CFF041DBA6B}"/>
              </a:ext>
            </a:extLst>
          </p:cNvPr>
          <p:cNvSpPr txBox="1"/>
          <p:nvPr/>
        </p:nvSpPr>
        <p:spPr>
          <a:xfrm>
            <a:off x="2835826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ED8C3-A946-4F5B-9198-4B6ECADA6AD8}"/>
              </a:ext>
            </a:extLst>
          </p:cNvPr>
          <p:cNvSpPr txBox="1"/>
          <p:nvPr/>
        </p:nvSpPr>
        <p:spPr>
          <a:xfrm>
            <a:off x="3182423" y="1239719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716DF-BA32-4275-99B3-16AAACBF174F}"/>
              </a:ext>
            </a:extLst>
          </p:cNvPr>
          <p:cNvSpPr txBox="1"/>
          <p:nvPr/>
        </p:nvSpPr>
        <p:spPr>
          <a:xfrm>
            <a:off x="3574854" y="1249031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385FA-77E3-4E08-BF52-0CE2F3DFCF26}"/>
              </a:ext>
            </a:extLst>
          </p:cNvPr>
          <p:cNvSpPr txBox="1"/>
          <p:nvPr/>
        </p:nvSpPr>
        <p:spPr>
          <a:xfrm>
            <a:off x="3940153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4A06F-5C11-431C-9B89-8C99B1477C0F}"/>
              </a:ext>
            </a:extLst>
          </p:cNvPr>
          <p:cNvSpPr txBox="1"/>
          <p:nvPr/>
        </p:nvSpPr>
        <p:spPr>
          <a:xfrm>
            <a:off x="4314843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4DA1C-B1CD-4DFD-831A-3F2E76DE05DF}"/>
              </a:ext>
            </a:extLst>
          </p:cNvPr>
          <p:cNvSpPr txBox="1"/>
          <p:nvPr/>
        </p:nvSpPr>
        <p:spPr>
          <a:xfrm>
            <a:off x="4663158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275A-D30F-4F95-BF23-8B6605A78F8B}"/>
              </a:ext>
            </a:extLst>
          </p:cNvPr>
          <p:cNvSpPr txBox="1"/>
          <p:nvPr/>
        </p:nvSpPr>
        <p:spPr>
          <a:xfrm>
            <a:off x="5037848" y="1239094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3461C0-6B98-45C8-AD29-A459495DF77C}"/>
              </a:ext>
            </a:extLst>
          </p:cNvPr>
          <p:cNvSpPr txBox="1"/>
          <p:nvPr/>
        </p:nvSpPr>
        <p:spPr>
          <a:xfrm>
            <a:off x="5403803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D59EAB-3666-43B0-A7D1-E6362E1342B7}"/>
              </a:ext>
            </a:extLst>
          </p:cNvPr>
          <p:cNvSpPr txBox="1"/>
          <p:nvPr/>
        </p:nvSpPr>
        <p:spPr>
          <a:xfrm>
            <a:off x="5749829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CA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636BE3-C004-4A57-B007-246C651BE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97" y="1527367"/>
            <a:ext cx="451105" cy="463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EE560-F8C7-4FF8-8275-7DE25A2A7C15}"/>
              </a:ext>
            </a:extLst>
          </p:cNvPr>
          <p:cNvSpPr/>
          <p:nvPr/>
        </p:nvSpPr>
        <p:spPr>
          <a:xfrm>
            <a:off x="2194648" y="1233757"/>
            <a:ext cx="2120195" cy="38460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26E588-98FD-4D64-8BD2-61DFEB2F6AAD}"/>
              </a:ext>
            </a:extLst>
          </p:cNvPr>
          <p:cNvSpPr/>
          <p:nvPr/>
        </p:nvSpPr>
        <p:spPr>
          <a:xfrm>
            <a:off x="6501498" y="856024"/>
            <a:ext cx="939511" cy="50999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FC1169-7B78-496F-B183-1B95963F7755}"/>
              </a:ext>
            </a:extLst>
          </p:cNvPr>
          <p:cNvSpPr/>
          <p:nvPr/>
        </p:nvSpPr>
        <p:spPr>
          <a:xfrm>
            <a:off x="3156113" y="1164259"/>
            <a:ext cx="3058695" cy="530309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FEFF5B-7EC8-4DC1-A708-9035BD95F27B}"/>
              </a:ext>
            </a:extLst>
          </p:cNvPr>
          <p:cNvSpPr/>
          <p:nvPr/>
        </p:nvSpPr>
        <p:spPr>
          <a:xfrm>
            <a:off x="6572756" y="1468825"/>
            <a:ext cx="818694" cy="556554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231F1B-04E7-4C4A-A6B9-9F8F0B2DB427}"/>
              </a:ext>
            </a:extLst>
          </p:cNvPr>
          <p:cNvSpPr txBox="1"/>
          <p:nvPr/>
        </p:nvSpPr>
        <p:spPr>
          <a:xfrm>
            <a:off x="3780449" y="1738493"/>
            <a:ext cx="6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Age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5F9A28-B71A-429F-93D7-64D20C7FC773}"/>
              </a:ext>
            </a:extLst>
          </p:cNvPr>
          <p:cNvSpPr txBox="1"/>
          <p:nvPr/>
        </p:nvSpPr>
        <p:spPr>
          <a:xfrm>
            <a:off x="2130489" y="1233757"/>
            <a:ext cx="41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BBB069-3459-4964-A4A8-688EC0D1F1EE}"/>
              </a:ext>
            </a:extLst>
          </p:cNvPr>
          <p:cNvSpPr txBox="1"/>
          <p:nvPr/>
        </p:nvSpPr>
        <p:spPr>
          <a:xfrm>
            <a:off x="9507894" y="142634"/>
            <a:ext cx="7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Meta</a:t>
            </a:r>
            <a:endParaRPr lang="en-CA" dirty="0">
              <a:latin typeface="Futura Md BT" panose="020B06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76AEE3-8B8F-4AB4-811B-016B375D3C3F}"/>
              </a:ext>
            </a:extLst>
          </p:cNvPr>
          <p:cNvSpPr txBox="1"/>
          <p:nvPr/>
        </p:nvSpPr>
        <p:spPr>
          <a:xfrm>
            <a:off x="8989468" y="2993802"/>
            <a:ext cx="197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Player Statistics</a:t>
            </a:r>
            <a:endParaRPr lang="en-CA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4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now, sport, fence, outdoor&#10;&#10;Description automatically generated">
            <a:extLst>
              <a:ext uri="{FF2B5EF4-FFF2-40B4-BE49-F238E27FC236}">
                <a16:creationId xmlns:a16="http://schemas.microsoft.com/office/drawing/2014/main" id="{CD484B30-D370-4E37-BC59-69ABEAEB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707"/>
            <a:ext cx="1772791" cy="6829294"/>
          </a:xfrm>
          <a:prstGeom prst="rect">
            <a:avLst/>
          </a:prstGeom>
          <a:ln w="12700" cmpd="thickThin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513AF-326E-4C77-96DC-7B5D56940F15}"/>
              </a:ext>
            </a:extLst>
          </p:cNvPr>
          <p:cNvSpPr txBox="1"/>
          <p:nvPr/>
        </p:nvSpPr>
        <p:spPr>
          <a:xfrm>
            <a:off x="-222654" y="321321"/>
            <a:ext cx="221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0">
                  <a:noFill/>
                </a:ln>
                <a:latin typeface="Futura Md BT" panose="020B0602020204020303" pitchFamily="34" charset="0"/>
              </a:rPr>
              <a:t>DATA COLLECTION </a:t>
            </a:r>
          </a:p>
          <a:p>
            <a:pPr algn="ctr"/>
            <a:r>
              <a:rPr lang="en-US" b="1" dirty="0">
                <a:ln w="12700">
                  <a:noFill/>
                </a:ln>
                <a:latin typeface="Futura Md BT" panose="020B0602020204020303" pitchFamily="34" charset="0"/>
              </a:rPr>
              <a:t>&amp; </a:t>
            </a:r>
          </a:p>
          <a:p>
            <a:pPr algn="ctr"/>
            <a:r>
              <a:rPr lang="en-US" b="1" dirty="0">
                <a:ln w="12700">
                  <a:noFill/>
                </a:ln>
                <a:latin typeface="Futura Md BT" panose="020B0602020204020303" pitchFamily="34" charset="0"/>
              </a:rPr>
              <a:t>STORAGE</a:t>
            </a:r>
            <a:endParaRPr lang="en-CA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F25D7-6202-4B76-8210-88261D64F919}"/>
              </a:ext>
            </a:extLst>
          </p:cNvPr>
          <p:cNvSpPr txBox="1"/>
          <p:nvPr/>
        </p:nvSpPr>
        <p:spPr>
          <a:xfrm>
            <a:off x="2495609" y="485776"/>
            <a:ext cx="2933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utura Md BT" panose="020B0602020204020303" pitchFamily="34" charset="0"/>
              </a:rPr>
              <a:t>Web Scraping</a:t>
            </a:r>
            <a:endParaRPr lang="en-CA" sz="3200" dirty="0">
              <a:latin typeface="Futura Md BT" panose="020B0602020204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FADA5-1B1B-441D-9308-48E5F0E0AAEF}"/>
              </a:ext>
            </a:extLst>
          </p:cNvPr>
          <p:cNvSpPr txBox="1"/>
          <p:nvPr/>
        </p:nvSpPr>
        <p:spPr>
          <a:xfrm>
            <a:off x="7948614" y="2988505"/>
            <a:ext cx="424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Player Profiles URL’s who played in the CHL from 2005-06 to 2017-2018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2995-C8D8-40B6-A856-A383CADE4D5D}"/>
              </a:ext>
            </a:extLst>
          </p:cNvPr>
          <p:cNvSpPr txBox="1"/>
          <p:nvPr/>
        </p:nvSpPr>
        <p:spPr>
          <a:xfrm>
            <a:off x="7948614" y="4505355"/>
            <a:ext cx="42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6054 Player Profiles Pages</a:t>
            </a:r>
            <a:endParaRPr lang="en-CA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DA9DAA4-1DF7-4598-AF7F-67844198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31" y="796731"/>
            <a:ext cx="2522764" cy="108491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thickThin">
            <a:solidFill>
              <a:schemeClr val="tx1"/>
            </a:solidFill>
          </a:ln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37BE5D19-6789-49E8-A325-6AD9CFCD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50" y="806062"/>
            <a:ext cx="1089458" cy="1084919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6836790-C627-4DDD-A0BD-F01647C69DEB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4836688" y="196263"/>
            <a:ext cx="385025" cy="2133600"/>
          </a:xfrm>
          <a:prstGeom prst="bentConnector2">
            <a:avLst/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4274B1-CFEA-4828-B210-135903F1706E}"/>
              </a:ext>
            </a:extLst>
          </p:cNvPr>
          <p:cNvCxnSpPr/>
          <p:nvPr/>
        </p:nvCxnSpPr>
        <p:spPr>
          <a:xfrm>
            <a:off x="9591870" y="2155371"/>
            <a:ext cx="0" cy="718457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5F5D7-4635-4AA4-B653-E97CADC13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9" y="5495130"/>
            <a:ext cx="3986214" cy="1082656"/>
          </a:xfrm>
          <a:prstGeom prst="rect">
            <a:avLst/>
          </a:prstGeom>
          <a:solidFill>
            <a:schemeClr val="bg1">
              <a:lumMod val="65000"/>
              <a:lumOff val="35000"/>
              <a:alpha val="52000"/>
            </a:schemeClr>
          </a:solidFill>
          <a:ln w="12700">
            <a:solidFill>
              <a:schemeClr val="tx1"/>
            </a:solidFill>
          </a:ln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510D422-2AC0-4923-9D70-C8A52BD51B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10506" y="5268877"/>
            <a:ext cx="1790695" cy="767582"/>
          </a:xfrm>
          <a:prstGeom prst="bentConnector3">
            <a:avLst>
              <a:gd name="adj1" fmla="val -22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F72A9556-5240-47EB-901F-20A5D0C56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78" y="3402924"/>
            <a:ext cx="4030885" cy="766659"/>
          </a:xfrm>
          <a:prstGeom prst="rect">
            <a:avLst/>
          </a:prstGeom>
          <a:ln w="12700" cmpd="thickThin">
            <a:solidFill>
              <a:schemeClr val="tx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180E55-99F5-463C-ACCC-C29084056E9A}"/>
              </a:ext>
            </a:extLst>
          </p:cNvPr>
          <p:cNvCxnSpPr>
            <a:cxnSpLocks/>
          </p:cNvCxnSpPr>
          <p:nvPr/>
        </p:nvCxnSpPr>
        <p:spPr>
          <a:xfrm>
            <a:off x="6960637" y="3786253"/>
            <a:ext cx="849869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58CCC6-8CAD-4785-B8EE-7B500D745543}"/>
              </a:ext>
            </a:extLst>
          </p:cNvPr>
          <p:cNvCxnSpPr>
            <a:cxnSpLocks/>
          </p:cNvCxnSpPr>
          <p:nvPr/>
        </p:nvCxnSpPr>
        <p:spPr>
          <a:xfrm>
            <a:off x="9601201" y="4254149"/>
            <a:ext cx="0" cy="339011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5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d&#10;&#10;Description automatically generated">
            <a:extLst>
              <a:ext uri="{FF2B5EF4-FFF2-40B4-BE49-F238E27FC236}">
                <a16:creationId xmlns:a16="http://schemas.microsoft.com/office/drawing/2014/main" id="{455BD3AA-543A-42B8-97B9-6A1CCCC6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98171" cy="6911650"/>
          </a:xfrm>
          <a:prstGeom prst="rect">
            <a:avLst/>
          </a:prstGeom>
          <a:ln w="12700" cmpd="thickThin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512DB4-671D-466B-995D-8BB0A799271B}"/>
              </a:ext>
            </a:extLst>
          </p:cNvPr>
          <p:cNvSpPr txBox="1"/>
          <p:nvPr/>
        </p:nvSpPr>
        <p:spPr>
          <a:xfrm>
            <a:off x="37067" y="228247"/>
            <a:ext cx="162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Extraction &amp; </a:t>
            </a:r>
          </a:p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Wrangling</a:t>
            </a:r>
            <a:endParaRPr lang="en-CA" sz="2400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47D73-6095-4E97-B5E4-93F9C4A22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59" y="773301"/>
            <a:ext cx="3986214" cy="1082656"/>
          </a:xfrm>
          <a:prstGeom prst="rect">
            <a:avLst/>
          </a:prstGeom>
          <a:solidFill>
            <a:schemeClr val="bg1">
              <a:lumMod val="65000"/>
              <a:lumOff val="35000"/>
              <a:alpha val="52000"/>
            </a:schemeClr>
          </a:solidFill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91D326-7689-48A4-8BAE-2377A0383A30}"/>
              </a:ext>
            </a:extLst>
          </p:cNvPr>
          <p:cNvSpPr/>
          <p:nvPr/>
        </p:nvSpPr>
        <p:spPr>
          <a:xfrm>
            <a:off x="2822262" y="311636"/>
            <a:ext cx="292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Pull from MongoDB</a:t>
            </a:r>
            <a:endParaRPr lang="en-CA" sz="2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1D1B045-A717-4BD4-BCDB-2E9A82BED05E}"/>
              </a:ext>
            </a:extLst>
          </p:cNvPr>
          <p:cNvCxnSpPr>
            <a:cxnSpLocks/>
          </p:cNvCxnSpPr>
          <p:nvPr/>
        </p:nvCxnSpPr>
        <p:spPr>
          <a:xfrm>
            <a:off x="6428791" y="1314631"/>
            <a:ext cx="961054" cy="1129"/>
          </a:xfrm>
          <a:prstGeom prst="bentConnector3">
            <a:avLst>
              <a:gd name="adj1" fmla="val 50000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EB3E5AB4-823D-4840-86DC-CB4EAC354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07" y="828412"/>
            <a:ext cx="1089458" cy="108491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552426C-E29A-4A25-AE93-B9EB1991C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461" y="1554450"/>
            <a:ext cx="1816310" cy="10719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E1C427-E21F-4D84-AA41-2A68121AA7CD}"/>
              </a:ext>
            </a:extLst>
          </p:cNvPr>
          <p:cNvSpPr/>
          <p:nvPr/>
        </p:nvSpPr>
        <p:spPr>
          <a:xfrm>
            <a:off x="7525804" y="311636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PyMongo</a:t>
            </a:r>
            <a:endParaRPr lang="en-CA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88EC09-C590-45BF-A105-4457DA77E86C}"/>
              </a:ext>
            </a:extLst>
          </p:cNvPr>
          <p:cNvSpPr/>
          <p:nvPr/>
        </p:nvSpPr>
        <p:spPr>
          <a:xfrm>
            <a:off x="10379882" y="1033948"/>
            <a:ext cx="1188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Pandas</a:t>
            </a:r>
            <a:endParaRPr lang="en-CA" sz="2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017752C-3CCB-48E2-BE63-8A4646D58162}"/>
              </a:ext>
            </a:extLst>
          </p:cNvPr>
          <p:cNvCxnSpPr>
            <a:cxnSpLocks/>
          </p:cNvCxnSpPr>
          <p:nvPr/>
        </p:nvCxnSpPr>
        <p:spPr>
          <a:xfrm>
            <a:off x="9094044" y="1312856"/>
            <a:ext cx="1020340" cy="422638"/>
          </a:xfrm>
          <a:prstGeom prst="bentConnector3">
            <a:avLst>
              <a:gd name="adj1" fmla="val 50000"/>
            </a:avLst>
          </a:prstGeom>
          <a:ln w="38100" cmpd="thickThin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EB9F287-8003-4334-8500-4CC2DDBAA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081" y="2857182"/>
            <a:ext cx="5969845" cy="19041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F80C9C-53FB-45A7-B68E-5D537758E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282" y="5233475"/>
            <a:ext cx="8117632" cy="87688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021C661-282B-409C-A247-DAC2215B5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98202" y="2374682"/>
            <a:ext cx="895742" cy="315469"/>
          </a:xfrm>
          <a:prstGeom prst="bentConnector3">
            <a:avLst>
              <a:gd name="adj1" fmla="val 100000"/>
            </a:avLst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B2EE90E-C2C8-4490-A520-88CECE754AAB}"/>
              </a:ext>
            </a:extLst>
          </p:cNvPr>
          <p:cNvSpPr/>
          <p:nvPr/>
        </p:nvSpPr>
        <p:spPr>
          <a:xfrm>
            <a:off x="2954203" y="3434417"/>
            <a:ext cx="1367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Reshape</a:t>
            </a:r>
            <a:endParaRPr lang="en-CA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3E1588-EBCF-45D6-BE58-F03195B6FC4C}"/>
              </a:ext>
            </a:extLst>
          </p:cNvPr>
          <p:cNvSpPr/>
          <p:nvPr/>
        </p:nvSpPr>
        <p:spPr>
          <a:xfrm>
            <a:off x="5851549" y="2354572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By Player Season</a:t>
            </a:r>
            <a:endParaRPr lang="en-CA" sz="2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8A51B9-E1D4-493C-BF16-494F21173066}"/>
              </a:ext>
            </a:extLst>
          </p:cNvPr>
          <p:cNvSpPr/>
          <p:nvPr/>
        </p:nvSpPr>
        <p:spPr>
          <a:xfrm>
            <a:off x="2332762" y="6124762"/>
            <a:ext cx="2979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One Row per Player</a:t>
            </a:r>
            <a:endParaRPr lang="en-CA" sz="24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B7BEE61-2278-4E19-9874-1EA6DBCED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38" y="3798058"/>
            <a:ext cx="902525" cy="964122"/>
          </a:xfrm>
          <a:prstGeom prst="rect">
            <a:avLst/>
          </a:prstGeom>
        </p:spPr>
      </p:pic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14939D00-C0B7-4E0B-8141-18D7F0A603F4}"/>
              </a:ext>
            </a:extLst>
          </p:cNvPr>
          <p:cNvCxnSpPr/>
          <p:nvPr/>
        </p:nvCxnSpPr>
        <p:spPr>
          <a:xfrm rot="10800000" flipV="1">
            <a:off x="5396963" y="3862061"/>
            <a:ext cx="376989" cy="288758"/>
          </a:xfrm>
          <a:prstGeom prst="curvedConnector3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14627F0F-48B3-4955-9819-125D972764BD}"/>
              </a:ext>
            </a:extLst>
          </p:cNvPr>
          <p:cNvCxnSpPr/>
          <p:nvPr/>
        </p:nvCxnSpPr>
        <p:spPr>
          <a:xfrm rot="10800000" flipV="1">
            <a:off x="4286765" y="4668242"/>
            <a:ext cx="376989" cy="288758"/>
          </a:xfrm>
          <a:prstGeom prst="curvedConnector3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5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1CC3D041-90DD-41E8-881C-B14C6502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612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DF7FA-4C2A-4FCB-8E86-1C14DD871349}"/>
              </a:ext>
            </a:extLst>
          </p:cNvPr>
          <p:cNvSpPr txBox="1"/>
          <p:nvPr/>
        </p:nvSpPr>
        <p:spPr>
          <a:xfrm>
            <a:off x="-110866" y="397071"/>
            <a:ext cx="1983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Feature Engineering</a:t>
            </a:r>
            <a:endParaRPr lang="en-CA" sz="2400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43134-2E43-4987-82E1-6F24C7E63C3A}"/>
                  </a:ext>
                </a:extLst>
              </p:cNvPr>
              <p:cNvSpPr txBox="1"/>
              <p:nvPr/>
            </p:nvSpPr>
            <p:spPr>
              <a:xfrm>
                <a:off x="4767558" y="786842"/>
                <a:ext cx="1837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>
                    <a:ea typeface="Cambria Math" panose="02040503050406030204" pitchFamily="18" charset="0"/>
                  </a:rPr>
                  <a:t>y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 league_25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43134-2E43-4987-82E1-6F24C7E63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58" y="786842"/>
                <a:ext cx="1837338" cy="523220"/>
              </a:xfrm>
              <a:prstGeom prst="rect">
                <a:avLst/>
              </a:prstGeom>
              <a:blipFill>
                <a:blip r:embed="rId4"/>
                <a:stretch>
                  <a:fillRect l="-6645" t="-11628" b="-31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9887FC4-0605-4ECC-888A-134684367936}"/>
              </a:ext>
            </a:extLst>
          </p:cNvPr>
          <p:cNvSpPr/>
          <p:nvPr/>
        </p:nvSpPr>
        <p:spPr>
          <a:xfrm>
            <a:off x="4589805" y="2372616"/>
            <a:ext cx="5281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Sentiment Analysis – Scout Text</a:t>
            </a:r>
            <a:endParaRPr lang="en-CA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F3A9E-E40E-48F9-A20C-3A401A53E6F7}"/>
              </a:ext>
            </a:extLst>
          </p:cNvPr>
          <p:cNvSpPr/>
          <p:nvPr/>
        </p:nvSpPr>
        <p:spPr>
          <a:xfrm>
            <a:off x="8890526" y="10026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NHL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6F91E9-A321-40C1-A4B0-1E0E27CE27C6}"/>
              </a:ext>
            </a:extLst>
          </p:cNvPr>
          <p:cNvSpPr/>
          <p:nvPr/>
        </p:nvSpPr>
        <p:spPr>
          <a:xfrm>
            <a:off x="9709379" y="1004552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Lower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933F8-89E1-4C8C-8958-1BA1D63227F8}"/>
              </a:ext>
            </a:extLst>
          </p:cNvPr>
          <p:cNvSpPr/>
          <p:nvPr/>
        </p:nvSpPr>
        <p:spPr>
          <a:xfrm>
            <a:off x="10648049" y="1010306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Not Active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68D136-CAF6-4724-8D94-5FB14A1FCCEC}"/>
              </a:ext>
            </a:extLst>
          </p:cNvPr>
          <p:cNvSpPr/>
          <p:nvPr/>
        </p:nvSpPr>
        <p:spPr>
          <a:xfrm>
            <a:off x="8808772" y="995032"/>
            <a:ext cx="816249" cy="38460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8047E-9EFD-422B-8D60-353970CE367B}"/>
              </a:ext>
            </a:extLst>
          </p:cNvPr>
          <p:cNvSpPr/>
          <p:nvPr/>
        </p:nvSpPr>
        <p:spPr>
          <a:xfrm>
            <a:off x="9711202" y="995032"/>
            <a:ext cx="816249" cy="38460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01AD3C-B646-4E40-877E-35EC2CDEE69D}"/>
              </a:ext>
            </a:extLst>
          </p:cNvPr>
          <p:cNvSpPr/>
          <p:nvPr/>
        </p:nvSpPr>
        <p:spPr>
          <a:xfrm>
            <a:off x="10623656" y="995032"/>
            <a:ext cx="1295895" cy="384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EE5EF6-00EA-4B1C-AA65-C3DE1CAB29A8}"/>
              </a:ext>
            </a:extLst>
          </p:cNvPr>
          <p:cNvCxnSpPr>
            <a:cxnSpLocks/>
          </p:cNvCxnSpPr>
          <p:nvPr/>
        </p:nvCxnSpPr>
        <p:spPr>
          <a:xfrm>
            <a:off x="7038491" y="1193363"/>
            <a:ext cx="1548882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C510B-1AD0-448A-ADA5-0C67C6E20272}"/>
              </a:ext>
            </a:extLst>
          </p:cNvPr>
          <p:cNvSpPr/>
          <p:nvPr/>
        </p:nvSpPr>
        <p:spPr>
          <a:xfrm>
            <a:off x="7036668" y="818003"/>
            <a:ext cx="130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Refactored</a:t>
            </a:r>
            <a:endParaRPr lang="en-CA" dirty="0"/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D269FAD1-5BBF-4D8E-9062-B7A366CF9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46" y="3323822"/>
            <a:ext cx="1493997" cy="14699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2F6294-DDB2-4011-9F61-009312A4130F}"/>
              </a:ext>
            </a:extLst>
          </p:cNvPr>
          <p:cNvSpPr/>
          <p:nvPr/>
        </p:nvSpPr>
        <p:spPr>
          <a:xfrm>
            <a:off x="2516907" y="1566247"/>
            <a:ext cx="1474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Variables</a:t>
            </a:r>
            <a:endParaRPr lang="en-CA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2342E0-DFD0-4E52-8421-64C9891AF7BB}"/>
                  </a:ext>
                </a:extLst>
              </p:cNvPr>
              <p:cNvSpPr txBox="1"/>
              <p:nvPr/>
            </p:nvSpPr>
            <p:spPr>
              <a:xfrm>
                <a:off x="4785781" y="1596082"/>
                <a:ext cx="5406032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 { age_14 			 	age_17 }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2342E0-DFD0-4E52-8421-64C9891A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781" y="1596082"/>
                <a:ext cx="5406032" cy="420949"/>
              </a:xfrm>
              <a:prstGeom prst="rect">
                <a:avLst/>
              </a:prstGeom>
              <a:blipFill>
                <a:blip r:embed="rId6"/>
                <a:stretch>
                  <a:fillRect l="-113" r="-1691" b="-275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7616-8524-4CB5-A21A-CBBDC2883857}"/>
              </a:ext>
            </a:extLst>
          </p:cNvPr>
          <p:cNvCxnSpPr>
            <a:cxnSpLocks/>
          </p:cNvCxnSpPr>
          <p:nvPr/>
        </p:nvCxnSpPr>
        <p:spPr>
          <a:xfrm>
            <a:off x="7009585" y="1895933"/>
            <a:ext cx="1548882" cy="0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B3D4CFB-5AC4-42A3-ADAF-E6B1C644ED2B}"/>
              </a:ext>
            </a:extLst>
          </p:cNvPr>
          <p:cNvSpPr/>
          <p:nvPr/>
        </p:nvSpPr>
        <p:spPr>
          <a:xfrm>
            <a:off x="7038491" y="152660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Continuous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1647F-0343-4157-9C9B-3EC1D8181A2D}"/>
              </a:ext>
            </a:extLst>
          </p:cNvPr>
          <p:cNvSpPr/>
          <p:nvPr/>
        </p:nvSpPr>
        <p:spPr>
          <a:xfrm>
            <a:off x="2461091" y="825640"/>
            <a:ext cx="1500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Response</a:t>
            </a:r>
            <a:endParaRPr lang="en-CA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25E5EA-A3A2-4823-8E71-52B2E22782AD}"/>
              </a:ext>
            </a:extLst>
          </p:cNvPr>
          <p:cNvSpPr/>
          <p:nvPr/>
        </p:nvSpPr>
        <p:spPr>
          <a:xfrm>
            <a:off x="2670273" y="3043134"/>
            <a:ext cx="33048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latin typeface="Futura Md BT" panose="020B0602020204020303" pitchFamily="34" charset="0"/>
              </a:rPr>
              <a:t>“</a:t>
            </a:r>
            <a:r>
              <a:rPr lang="en-CA" sz="1400" dirty="0">
                <a:solidFill>
                  <a:srgbClr val="FF0066"/>
                </a:solidFill>
                <a:latin typeface="Futura Md BT" panose="020B0602020204020303" pitchFamily="34" charset="0"/>
              </a:rPr>
              <a:t>Tavares</a:t>
            </a:r>
            <a:r>
              <a:rPr lang="en-CA" sz="1400" dirty="0">
                <a:latin typeface="Futura Md BT" panose="020B0602020204020303" pitchFamily="34" charset="0"/>
              </a:rPr>
              <a:t> has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excellent offensive instincts </a:t>
            </a:r>
            <a:r>
              <a:rPr lang="en-CA" sz="1400" dirty="0">
                <a:latin typeface="Futura Md BT" panose="020B0602020204020303" pitchFamily="34" charset="0"/>
              </a:rPr>
              <a:t>and has a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fantastic ability </a:t>
            </a:r>
            <a:r>
              <a:rPr lang="en-CA" sz="1400" dirty="0">
                <a:latin typeface="Futura Md BT" panose="020B0602020204020303" pitchFamily="34" charset="0"/>
              </a:rPr>
              <a:t>to find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open space </a:t>
            </a:r>
            <a:r>
              <a:rPr lang="en-CA" sz="1400" dirty="0">
                <a:latin typeface="Futura Md BT" panose="020B0602020204020303" pitchFamily="34" charset="0"/>
              </a:rPr>
              <a:t>in his team's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offensive zone</a:t>
            </a:r>
            <a:r>
              <a:rPr lang="en-CA" sz="1400" dirty="0">
                <a:latin typeface="Futura Md BT" panose="020B0602020204020303" pitchFamily="34" charset="0"/>
              </a:rPr>
              <a:t>. His shot is already on a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high level </a:t>
            </a:r>
            <a:r>
              <a:rPr lang="en-CA" sz="1400" dirty="0">
                <a:latin typeface="Futura Md BT" panose="020B0602020204020303" pitchFamily="34" charset="0"/>
              </a:rPr>
              <a:t>in NHL standards and his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stickhandling</a:t>
            </a:r>
            <a:r>
              <a:rPr lang="en-CA" sz="1400" dirty="0">
                <a:latin typeface="Futura Md BT" panose="020B0602020204020303" pitchFamily="34" charset="0"/>
              </a:rPr>
              <a:t> 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phenomenal</a:t>
            </a:r>
            <a:r>
              <a:rPr lang="en-CA" sz="1400" dirty="0">
                <a:latin typeface="Futura Md BT" panose="020B0602020204020303" pitchFamily="34" charset="0"/>
              </a:rPr>
              <a:t>. Tavares </a:t>
            </a:r>
            <a:r>
              <a:rPr lang="en-CA" sz="1400" dirty="0">
                <a:solidFill>
                  <a:srgbClr val="FFFF00"/>
                </a:solidFill>
                <a:latin typeface="Futura Md BT" panose="020B0602020204020303" pitchFamily="34" charset="0"/>
              </a:rPr>
              <a:t>isn't</a:t>
            </a:r>
            <a:r>
              <a:rPr lang="en-CA" sz="1400" dirty="0">
                <a:latin typeface="Futura Md BT" panose="020B0602020204020303" pitchFamily="34" charset="0"/>
              </a:rPr>
              <a:t> the </a:t>
            </a:r>
            <a:r>
              <a:rPr lang="en-CA" sz="1400" dirty="0">
                <a:solidFill>
                  <a:srgbClr val="FFFF00"/>
                </a:solidFill>
                <a:latin typeface="Futura Md BT" panose="020B0602020204020303" pitchFamily="34" charset="0"/>
              </a:rPr>
              <a:t>best skater </a:t>
            </a:r>
            <a:r>
              <a:rPr lang="en-CA" sz="1400" dirty="0">
                <a:latin typeface="Futura Md BT" panose="020B0602020204020303" pitchFamily="34" charset="0"/>
              </a:rPr>
              <a:t>but he is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always</a:t>
            </a:r>
            <a:r>
              <a:rPr lang="en-CA" sz="1400" dirty="0">
                <a:latin typeface="Futura Md BT" panose="020B0602020204020303" pitchFamily="34" charset="0"/>
              </a:rPr>
              <a:t> </a:t>
            </a:r>
            <a:r>
              <a:rPr lang="en-CA" sz="1400" dirty="0">
                <a:solidFill>
                  <a:srgbClr val="00B050"/>
                </a:solidFill>
                <a:latin typeface="Futura Md BT" panose="020B0602020204020303" pitchFamily="34" charset="0"/>
              </a:rPr>
              <a:t>explosive</a:t>
            </a:r>
            <a:r>
              <a:rPr lang="en-CA" sz="1400" dirty="0">
                <a:latin typeface="Futura Md BT" panose="020B0602020204020303" pitchFamily="34" charset="0"/>
              </a:rPr>
              <a:t> after entering the opposing team's zone.”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D146B-3C09-4063-B427-A602E86891D2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5975163" y="4058797"/>
            <a:ext cx="1551583" cy="1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5E7FCFB-CB9D-48B0-B57E-9E0CCB78C915}"/>
              </a:ext>
            </a:extLst>
          </p:cNvPr>
          <p:cNvSpPr/>
          <p:nvPr/>
        </p:nvSpPr>
        <p:spPr>
          <a:xfrm>
            <a:off x="9104472" y="3588491"/>
            <a:ext cx="2629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Natural Language Processing (NLP) Variables</a:t>
            </a:r>
            <a:endParaRPr lang="en-CA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178FD9-9C17-4DF0-A645-5341F4710704}"/>
              </a:ext>
            </a:extLst>
          </p:cNvPr>
          <p:cNvSpPr/>
          <p:nvPr/>
        </p:nvSpPr>
        <p:spPr>
          <a:xfrm>
            <a:off x="6165382" y="189936"/>
            <a:ext cx="1587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Features</a:t>
            </a:r>
            <a:endParaRPr lang="en-CA" sz="28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516F17-4C88-469E-8C40-04D634ABF1AA}"/>
              </a:ext>
            </a:extLst>
          </p:cNvPr>
          <p:cNvSpPr/>
          <p:nvPr/>
        </p:nvSpPr>
        <p:spPr>
          <a:xfrm>
            <a:off x="8949194" y="6308937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Futura Md BT" panose="020B0602020204020303" pitchFamily="34" charset="0"/>
              </a:rPr>
              <a:t>rows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FF848B-269B-41B5-8C33-4FC6F14FD39B}"/>
              </a:ext>
            </a:extLst>
          </p:cNvPr>
          <p:cNvSpPr/>
          <p:nvPr/>
        </p:nvSpPr>
        <p:spPr>
          <a:xfrm>
            <a:off x="8808772" y="596981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Futura Md BT" panose="020B0602020204020303" pitchFamily="34" charset="0"/>
              </a:rPr>
              <a:t>647 x 33</a:t>
            </a:r>
            <a:endParaRPr lang="en-CA" sz="2800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503014-FE58-4058-9C2B-B2AEC359EAE7}"/>
              </a:ext>
            </a:extLst>
          </p:cNvPr>
          <p:cNvSpPr/>
          <p:nvPr/>
        </p:nvSpPr>
        <p:spPr>
          <a:xfrm>
            <a:off x="9286945" y="5189002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subset</a:t>
            </a:r>
            <a:endParaRPr lang="en-CA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9C1ABE-D6CA-4FFB-8E76-5EF091BFAAEE}"/>
              </a:ext>
            </a:extLst>
          </p:cNvPr>
          <p:cNvCxnSpPr>
            <a:cxnSpLocks/>
          </p:cNvCxnSpPr>
          <p:nvPr/>
        </p:nvCxnSpPr>
        <p:spPr>
          <a:xfrm>
            <a:off x="9704899" y="4790682"/>
            <a:ext cx="1" cy="310539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193647-F514-4F7B-8D6C-ABE537F7EB32}"/>
              </a:ext>
            </a:extLst>
          </p:cNvPr>
          <p:cNvCxnSpPr>
            <a:cxnSpLocks/>
          </p:cNvCxnSpPr>
          <p:nvPr/>
        </p:nvCxnSpPr>
        <p:spPr>
          <a:xfrm>
            <a:off x="9711902" y="5621477"/>
            <a:ext cx="1" cy="310539"/>
          </a:xfrm>
          <a:prstGeom prst="straightConnector1">
            <a:avLst/>
          </a:prstGeom>
          <a:ln w="38100" cmpd="thickThin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31A4651-2A74-4C96-8CEA-90E40CCA92F8}"/>
              </a:ext>
            </a:extLst>
          </p:cNvPr>
          <p:cNvSpPr/>
          <p:nvPr/>
        </p:nvSpPr>
        <p:spPr>
          <a:xfrm>
            <a:off x="9711902" y="6329510"/>
            <a:ext cx="960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Futura Md BT" panose="020B0602020204020303" pitchFamily="34" charset="0"/>
              </a:rPr>
              <a:t>columns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5257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person, man, game&#10;&#10;Description automatically generated">
            <a:extLst>
              <a:ext uri="{FF2B5EF4-FFF2-40B4-BE49-F238E27FC236}">
                <a16:creationId xmlns:a16="http://schemas.microsoft.com/office/drawing/2014/main" id="{B5C118AF-333D-49FB-8FC8-9820E52B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76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1CC4-6E4D-402E-A6C5-6BAC9286B907}"/>
              </a:ext>
            </a:extLst>
          </p:cNvPr>
          <p:cNvSpPr/>
          <p:nvPr/>
        </p:nvSpPr>
        <p:spPr>
          <a:xfrm>
            <a:off x="258806" y="323852"/>
            <a:ext cx="1312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Mode</a:t>
            </a:r>
            <a:r>
              <a:rPr lang="en-US" b="1" dirty="0">
                <a:ln w="12700">
                  <a:noFill/>
                </a:ln>
                <a:latin typeface="Futura Md BT" panose="020B0602020204020303" pitchFamily="34" charset="0"/>
              </a:rPr>
              <a:t>l </a:t>
            </a:r>
          </a:p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Training</a:t>
            </a:r>
            <a:endParaRPr lang="en-CA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5D36D53-7592-4EA9-A9F6-8085A8DDC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73" y="1395177"/>
            <a:ext cx="1326470" cy="110561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D65257F-A060-4B7D-BACA-E0D65BEC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63" y="1395177"/>
            <a:ext cx="3588524" cy="104067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F0970B1-63C7-4C67-9A74-AB5ECD11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804" y="1344059"/>
            <a:ext cx="1829761" cy="98502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6F8AC5-FECE-4DC1-A682-33D0C5C52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5420" y="1344059"/>
            <a:ext cx="11301015" cy="592714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57C9E6-D553-4547-82EC-86981A1DDEE2}"/>
              </a:ext>
            </a:extLst>
          </p:cNvPr>
          <p:cNvSpPr/>
          <p:nvPr/>
        </p:nvSpPr>
        <p:spPr>
          <a:xfrm>
            <a:off x="2153432" y="3311321"/>
            <a:ext cx="3486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FCFF-NN Architecture</a:t>
            </a:r>
            <a:endParaRPr lang="en-CA" sz="24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F9AB45-8D1E-43FE-93C9-8C50D733234C}"/>
              </a:ext>
            </a:extLst>
          </p:cNvPr>
          <p:cNvSpPr/>
          <p:nvPr/>
        </p:nvSpPr>
        <p:spPr>
          <a:xfrm>
            <a:off x="2153432" y="4107578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Input layer: 100 units</a:t>
            </a:r>
            <a:endParaRPr lang="en-CA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DB71C-3EA8-44F2-B7F7-8BB17D92A4D4}"/>
              </a:ext>
            </a:extLst>
          </p:cNvPr>
          <p:cNvSpPr/>
          <p:nvPr/>
        </p:nvSpPr>
        <p:spPr>
          <a:xfrm>
            <a:off x="2153432" y="4587598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5 Hidden layers: 1000 units</a:t>
            </a:r>
            <a:endParaRPr lang="en-CA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CFB3B1-D932-4E85-BE27-F8E9916BBD07}"/>
              </a:ext>
            </a:extLst>
          </p:cNvPr>
          <p:cNvSpPr/>
          <p:nvPr/>
        </p:nvSpPr>
        <p:spPr>
          <a:xfrm>
            <a:off x="2153432" y="5024983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Output layer: 3 units</a:t>
            </a:r>
            <a:endParaRPr lang="en-CA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DAB38-9BBD-42ED-B19B-97925F49E39D}"/>
              </a:ext>
            </a:extLst>
          </p:cNvPr>
          <p:cNvSpPr/>
          <p:nvPr/>
        </p:nvSpPr>
        <p:spPr>
          <a:xfrm>
            <a:off x="2153432" y="5440888"/>
            <a:ext cx="1555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d BT" panose="020B0602020204020303" pitchFamily="34" charset="0"/>
              </a:rPr>
              <a:t>70 Epochs</a:t>
            </a:r>
            <a:endParaRPr lang="en-CA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D9C2F-51B3-4AAE-AF71-6864475C19E7}"/>
              </a:ext>
            </a:extLst>
          </p:cNvPr>
          <p:cNvSpPr txBox="1"/>
          <p:nvPr/>
        </p:nvSpPr>
        <p:spPr>
          <a:xfrm>
            <a:off x="5231863" y="802484"/>
            <a:ext cx="344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Python Packages Used</a:t>
            </a:r>
            <a:endParaRPr lang="en-CA" sz="2400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3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C8717-73D4-4D25-BD36-E6A43782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272" y="546671"/>
            <a:ext cx="4264528" cy="2384654"/>
          </a:xfrm>
          <a:prstGeom prst="rect">
            <a:avLst/>
          </a:prstGeom>
        </p:spPr>
      </p:pic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1358849C-0518-4D87-82F7-B2914F63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09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FDCE81-9E0F-44CE-B7FD-B5D073C80F3A}"/>
              </a:ext>
            </a:extLst>
          </p:cNvPr>
          <p:cNvSpPr/>
          <p:nvPr/>
        </p:nvSpPr>
        <p:spPr>
          <a:xfrm>
            <a:off x="95589" y="155901"/>
            <a:ext cx="12340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Results </a:t>
            </a:r>
          </a:p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&amp;</a:t>
            </a:r>
          </a:p>
          <a:p>
            <a:pPr algn="ctr"/>
            <a:r>
              <a:rPr lang="en-US" sz="2400" b="1" dirty="0">
                <a:ln w="12700">
                  <a:noFill/>
                </a:ln>
                <a:latin typeface="Futura Md BT" panose="020B0602020204020303" pitchFamily="34" charset="0"/>
              </a:rPr>
              <a:t>Debrief</a:t>
            </a:r>
            <a:endParaRPr lang="en-CA" sz="2400" b="1" dirty="0">
              <a:ln w="12700">
                <a:noFill/>
              </a:ln>
              <a:latin typeface="Futura Md BT" panose="020B06020202040203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DC657-9FEA-4C72-A558-DCAB1A4F584B}"/>
              </a:ext>
            </a:extLst>
          </p:cNvPr>
          <p:cNvSpPr/>
          <p:nvPr/>
        </p:nvSpPr>
        <p:spPr>
          <a:xfrm>
            <a:off x="7115175" y="1007706"/>
            <a:ext cx="857250" cy="96105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7553-0F6A-480D-A3D7-B9847AC653AE}"/>
              </a:ext>
            </a:extLst>
          </p:cNvPr>
          <p:cNvSpPr txBox="1"/>
          <p:nvPr/>
        </p:nvSpPr>
        <p:spPr>
          <a:xfrm>
            <a:off x="6061631" y="0"/>
            <a:ext cx="11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d BT" panose="020B0602020204020303" pitchFamily="34" charset="0"/>
              </a:rPr>
              <a:t>Results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6F4E6-27E3-4636-B4BB-6C08DF15C197}"/>
              </a:ext>
            </a:extLst>
          </p:cNvPr>
          <p:cNvSpPr txBox="1"/>
          <p:nvPr/>
        </p:nvSpPr>
        <p:spPr>
          <a:xfrm>
            <a:off x="3360252" y="3308582"/>
            <a:ext cx="13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Debrief</a:t>
            </a:r>
            <a:r>
              <a:rPr lang="en-US" sz="2400" dirty="0">
                <a:latin typeface="Futura Md BT" panose="020B0602020204020303" pitchFamily="34" charset="0"/>
              </a:rPr>
              <a:t> </a:t>
            </a:r>
            <a:endParaRPr lang="en-CA" sz="2400" dirty="0">
              <a:latin typeface="Futura Md BT" panose="020B06020202040203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AF6B6-03C2-4E13-9CDE-20E8BC600527}"/>
              </a:ext>
            </a:extLst>
          </p:cNvPr>
          <p:cNvSpPr txBox="1"/>
          <p:nvPr/>
        </p:nvSpPr>
        <p:spPr>
          <a:xfrm>
            <a:off x="1898003" y="3810703"/>
            <a:ext cx="521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Cleaner NLP (Names, Misspelling, Hockey Intuition)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Use Scrapy and not BeautifulSoup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Scrape other sites to fill in blank data (hopefully)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Find more scouting blurbs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1E143-B8DE-4DB4-A3C7-58E3614DEC89}"/>
              </a:ext>
            </a:extLst>
          </p:cNvPr>
          <p:cNvSpPr txBox="1"/>
          <p:nvPr/>
        </p:nvSpPr>
        <p:spPr>
          <a:xfrm>
            <a:off x="6849739" y="3773306"/>
            <a:ext cx="521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Data completeness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Futura Md BT" panose="020B06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Psychological data (Family history, Education, Personality Profiles,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Futura Md BT" panose="020B0602020204020303" pitchFamily="34" charset="0"/>
              </a:rPr>
              <a:t>There is quite a bit of noise in the model, some of which could conceivably be explained with quantified mental/psychological data or some useful proxy.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8105B-8EB2-4086-AABA-40554EC1D21E}"/>
              </a:ext>
            </a:extLst>
          </p:cNvPr>
          <p:cNvSpPr txBox="1"/>
          <p:nvPr/>
        </p:nvSpPr>
        <p:spPr>
          <a:xfrm>
            <a:off x="7642833" y="3274244"/>
            <a:ext cx="363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utura Md BT" panose="020B0602020204020303" pitchFamily="34" charset="0"/>
              </a:rPr>
              <a:t>Future Considerations</a:t>
            </a:r>
            <a:endParaRPr lang="en-CA" sz="2400" b="1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46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426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Bodoni MT</vt:lpstr>
      <vt:lpstr>Cambria Math</vt:lpstr>
      <vt:lpstr>Futura Md BT</vt:lpstr>
      <vt:lpstr>Goudy Old Style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Callegari</dc:creator>
  <cp:lastModifiedBy>Tom Callegari</cp:lastModifiedBy>
  <cp:revision>129</cp:revision>
  <cp:lastPrinted>2019-11-22T20:07:40Z</cp:lastPrinted>
  <dcterms:created xsi:type="dcterms:W3CDTF">2019-11-21T06:00:34Z</dcterms:created>
  <dcterms:modified xsi:type="dcterms:W3CDTF">2019-11-22T20:09:31Z</dcterms:modified>
</cp:coreProperties>
</file>